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7" r:id="rId1"/>
  </p:sldMasterIdLst>
  <p:notesMasterIdLst>
    <p:notesMasterId r:id="rId10"/>
  </p:notesMasterIdLst>
  <p:handoutMasterIdLst>
    <p:handoutMasterId r:id="rId11"/>
  </p:handoutMasterIdLst>
  <p:sldIdLst>
    <p:sldId id="429" r:id="rId2"/>
    <p:sldId id="849" r:id="rId3"/>
    <p:sldId id="850" r:id="rId4"/>
    <p:sldId id="835" r:id="rId5"/>
    <p:sldId id="854" r:id="rId6"/>
    <p:sldId id="851" r:id="rId7"/>
    <p:sldId id="852" r:id="rId8"/>
    <p:sldId id="853" r:id="rId9"/>
  </p:sldIdLst>
  <p:sldSz cx="9144000" cy="6858000" type="screen4x3"/>
  <p:notesSz cx="6950075" cy="9236075"/>
  <p:defaultTextStyle>
    <a:defPPr>
      <a:defRPr lang="en-US"/>
    </a:defPPr>
    <a:lvl1pPr algn="l" rtl="0" eaLnBrk="0" fontAlgn="base" hangingPunct="0">
      <a:spcBef>
        <a:spcPct val="0"/>
      </a:spcBef>
      <a:spcAft>
        <a:spcPct val="0"/>
      </a:spcAft>
      <a:defRPr sz="2400" kern="1200">
        <a:solidFill>
          <a:schemeClr val="tx1"/>
        </a:solidFill>
        <a:latin typeface="Times" pitchFamily="-107"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07"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07"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07"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07" charset="0"/>
        <a:ea typeface="+mn-ea"/>
        <a:cs typeface="+mn-cs"/>
      </a:defRPr>
    </a:lvl5pPr>
    <a:lvl6pPr marL="2286000" algn="l" defTabSz="457200" rtl="0" eaLnBrk="1" latinLnBrk="0" hangingPunct="1">
      <a:defRPr sz="2400" kern="1200">
        <a:solidFill>
          <a:schemeClr val="tx1"/>
        </a:solidFill>
        <a:latin typeface="Times" pitchFamily="-107" charset="0"/>
        <a:ea typeface="+mn-ea"/>
        <a:cs typeface="+mn-cs"/>
      </a:defRPr>
    </a:lvl6pPr>
    <a:lvl7pPr marL="2743200" algn="l" defTabSz="457200" rtl="0" eaLnBrk="1" latinLnBrk="0" hangingPunct="1">
      <a:defRPr sz="2400" kern="1200">
        <a:solidFill>
          <a:schemeClr val="tx1"/>
        </a:solidFill>
        <a:latin typeface="Times" pitchFamily="-107" charset="0"/>
        <a:ea typeface="+mn-ea"/>
        <a:cs typeface="+mn-cs"/>
      </a:defRPr>
    </a:lvl7pPr>
    <a:lvl8pPr marL="3200400" algn="l" defTabSz="457200" rtl="0" eaLnBrk="1" latinLnBrk="0" hangingPunct="1">
      <a:defRPr sz="2400" kern="1200">
        <a:solidFill>
          <a:schemeClr val="tx1"/>
        </a:solidFill>
        <a:latin typeface="Times" pitchFamily="-107" charset="0"/>
        <a:ea typeface="+mn-ea"/>
        <a:cs typeface="+mn-cs"/>
      </a:defRPr>
    </a:lvl8pPr>
    <a:lvl9pPr marL="3657600" algn="l" defTabSz="457200" rtl="0" eaLnBrk="1" latinLnBrk="0" hangingPunct="1">
      <a:defRPr sz="2400" kern="1200">
        <a:solidFill>
          <a:schemeClr val="tx1"/>
        </a:solidFill>
        <a:latin typeface="Times" pitchFamily="-107"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1708"/>
    <a:srgbClr val="1407C6"/>
    <a:srgbClr val="000000"/>
    <a:srgbClr val="FEFE33"/>
    <a:srgbClr val="860E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1904" autoAdjust="0"/>
    <p:restoredTop sz="85844" autoAdjust="0"/>
  </p:normalViewPr>
  <p:slideViewPr>
    <p:cSldViewPr>
      <p:cViewPr varScale="1">
        <p:scale>
          <a:sx n="50" d="100"/>
          <a:sy n="50" d="100"/>
        </p:scale>
        <p:origin x="-104" y="-9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1336"/>
    </p:cViewPr>
  </p:notesTextViewPr>
  <p:sorterViewPr>
    <p:cViewPr>
      <p:scale>
        <a:sx n="66" d="100"/>
        <a:sy n="66" d="100"/>
      </p:scale>
      <p:origin x="0" y="0"/>
    </p:cViewPr>
  </p:sorterViewPr>
  <p:notesViewPr>
    <p:cSldViewPr>
      <p:cViewPr varScale="1">
        <p:scale>
          <a:sx n="55" d="100"/>
          <a:sy n="55" d="100"/>
        </p:scale>
        <p:origin x="1638" y="72"/>
      </p:cViewPr>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endParaRPr lang="en-US" dirty="0"/>
          </a:p>
        </p:txBody>
      </p:sp>
      <p:sp>
        <p:nvSpPr>
          <p:cNvPr id="39940" name="Rectangle 4"/>
          <p:cNvSpPr>
            <a:spLocks noGrp="1" noChangeArrowheads="1"/>
          </p:cNvSpPr>
          <p:nvPr>
            <p:ph type="ftr" sz="quarter" idx="2"/>
          </p:nvPr>
        </p:nvSpPr>
        <p:spPr bwMode="auto">
          <a:xfrm>
            <a:off x="0" y="8774271"/>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endParaRPr lang="en-US" dirty="0"/>
          </a:p>
        </p:txBody>
      </p:sp>
    </p:spTree>
    <p:extLst>
      <p:ext uri="{BB962C8B-B14F-4D97-AF65-F5344CB8AC3E}">
        <p14:creationId xmlns:p14="http://schemas.microsoft.com/office/powerpoint/2010/main" val="1029295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endParaRPr lang="en-US" dirty="0"/>
          </a:p>
        </p:txBody>
      </p:sp>
      <p:sp>
        <p:nvSpPr>
          <p:cNvPr id="10243" name="Rectangle 3"/>
          <p:cNvSpPr>
            <a:spLocks noGrp="1" noChangeArrowheads="1"/>
          </p:cNvSpPr>
          <p:nvPr>
            <p:ph type="dt" idx="1"/>
          </p:nvPr>
        </p:nvSpPr>
        <p:spPr bwMode="auto">
          <a:xfrm>
            <a:off x="3938376"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endParaRPr lang="en-US" dirty="0"/>
          </a:p>
        </p:txBody>
      </p:sp>
      <p:sp>
        <p:nvSpPr>
          <p:cNvPr id="33796"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26677" y="4387136"/>
            <a:ext cx="5096722"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46" name="Rectangle 6"/>
          <p:cNvSpPr>
            <a:spLocks noGrp="1" noChangeArrowheads="1"/>
          </p:cNvSpPr>
          <p:nvPr>
            <p:ph type="ftr" sz="quarter" idx="4"/>
          </p:nvPr>
        </p:nvSpPr>
        <p:spPr bwMode="auto">
          <a:xfrm>
            <a:off x="0" y="8774271"/>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endParaRPr lang="en-US" dirty="0"/>
          </a:p>
        </p:txBody>
      </p:sp>
      <p:sp>
        <p:nvSpPr>
          <p:cNvPr id="10247" name="Rectangle 7"/>
          <p:cNvSpPr>
            <a:spLocks noGrp="1" noChangeArrowheads="1"/>
          </p:cNvSpPr>
          <p:nvPr>
            <p:ph type="sldNum" sz="quarter" idx="5"/>
          </p:nvPr>
        </p:nvSpPr>
        <p:spPr bwMode="auto">
          <a:xfrm>
            <a:off x="3938376" y="8774271"/>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A3E97F34-7A46-5C48-9994-4F17881B3FE5}" type="slidenum">
              <a:rPr lang="en-US"/>
              <a:pPr/>
              <a:t>‹#›</a:t>
            </a:fld>
            <a:endParaRPr lang="en-US" dirty="0"/>
          </a:p>
        </p:txBody>
      </p:sp>
    </p:spTree>
    <p:extLst>
      <p:ext uri="{BB962C8B-B14F-4D97-AF65-F5344CB8AC3E}">
        <p14:creationId xmlns:p14="http://schemas.microsoft.com/office/powerpoint/2010/main" val="25924986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6"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6" charset="0"/>
        <a:ea typeface="ＭＳ Ｐゴシック" pitchFamily="-107" charset="-128"/>
        <a:cs typeface="+mn-cs"/>
      </a:defRPr>
    </a:lvl2pPr>
    <a:lvl3pPr marL="914400" algn="l" rtl="0" eaLnBrk="0" fontAlgn="base" hangingPunct="0">
      <a:spcBef>
        <a:spcPct val="30000"/>
      </a:spcBef>
      <a:spcAft>
        <a:spcPct val="0"/>
      </a:spcAft>
      <a:defRPr sz="1200" kern="1200">
        <a:solidFill>
          <a:schemeClr val="tx1"/>
        </a:solidFill>
        <a:latin typeface="Times" pitchFamily="16" charset="0"/>
        <a:ea typeface="ＭＳ Ｐゴシック" pitchFamily="-107" charset="-128"/>
        <a:cs typeface="+mn-cs"/>
      </a:defRPr>
    </a:lvl3pPr>
    <a:lvl4pPr marL="1371600" algn="l" rtl="0" eaLnBrk="0" fontAlgn="base" hangingPunct="0">
      <a:spcBef>
        <a:spcPct val="30000"/>
      </a:spcBef>
      <a:spcAft>
        <a:spcPct val="0"/>
      </a:spcAft>
      <a:defRPr sz="1200" kern="1200">
        <a:solidFill>
          <a:schemeClr val="tx1"/>
        </a:solidFill>
        <a:latin typeface="Times" pitchFamily="16" charset="0"/>
        <a:ea typeface="ＭＳ Ｐゴシック" pitchFamily="-107" charset="-128"/>
        <a:cs typeface="+mn-cs"/>
      </a:defRPr>
    </a:lvl4pPr>
    <a:lvl5pPr marL="1828800" algn="l" rtl="0" eaLnBrk="0" fontAlgn="base" hangingPunct="0">
      <a:spcBef>
        <a:spcPct val="30000"/>
      </a:spcBef>
      <a:spcAft>
        <a:spcPct val="0"/>
      </a:spcAft>
      <a:defRPr sz="1200" kern="1200">
        <a:solidFill>
          <a:schemeClr val="tx1"/>
        </a:solidFill>
        <a:latin typeface="Times" pitchFamily="16" charset="0"/>
        <a:ea typeface="ＭＳ Ｐゴシック" pitchFamily="-107"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EADA8A38-43DE-1E45-BDAA-06CFBC403194}" type="slidenum">
              <a:rPr lang="en-US"/>
              <a:pPr/>
              <a:t>1</a:t>
            </a:fld>
            <a:endParaRPr lang="en-US" dirty="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effectLst/>
                <a:latin typeface="Times" pitchFamily="16" charset="0"/>
                <a:ea typeface="+mn-ea"/>
                <a:cs typeface="+mn-cs"/>
              </a:rPr>
              <a:t>Opening: 3 minutes </a:t>
            </a:r>
            <a:r>
              <a:rPr lang="en-US" sz="1200" kern="1200" dirty="0" smtClean="0">
                <a:solidFill>
                  <a:schemeClr val="tx1"/>
                </a:solidFill>
                <a:effectLst/>
                <a:latin typeface="Times" pitchFamily="16" charset="0"/>
                <a:ea typeface="+mn-ea"/>
                <a:cs typeface="+mn-cs"/>
              </a:rPr>
              <a:t>– The advisor explains that over the next two advisories students will learn about ways to pay for college. Most college students pay for college from a combination of sources. Today they will talk about two types of personal contributions to help pay for college expenses. Students and families can save money and there are special plans to help do that, and when students begin attending college, they can take out loans if needed.</a:t>
            </a:r>
          </a:p>
          <a:p>
            <a:pPr eaLnBrk="1" hangingPunct="1"/>
            <a:endParaRPr lang="en-US" dirty="0">
              <a:latin typeface="Times" pitchFamily="-107" charset="0"/>
            </a:endParaRPr>
          </a:p>
        </p:txBody>
      </p:sp>
    </p:spTree>
    <p:extLst>
      <p:ext uri="{BB962C8B-B14F-4D97-AF65-F5344CB8AC3E}">
        <p14:creationId xmlns:p14="http://schemas.microsoft.com/office/powerpoint/2010/main" val="641463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6" charset="0"/>
                <a:ea typeface="MS PGothic" pitchFamily="34" charset="-128"/>
              </a:defRPr>
            </a:lvl1pPr>
            <a:lvl2pPr marL="742950" indent="-285750">
              <a:defRPr sz="2400">
                <a:solidFill>
                  <a:schemeClr val="tx1"/>
                </a:solidFill>
                <a:latin typeface="Times" pitchFamily="-106" charset="0"/>
                <a:ea typeface="MS PGothic" pitchFamily="34" charset="-128"/>
              </a:defRPr>
            </a:lvl2pPr>
            <a:lvl3pPr marL="1143000" indent="-228600">
              <a:defRPr sz="2400">
                <a:solidFill>
                  <a:schemeClr val="tx1"/>
                </a:solidFill>
                <a:latin typeface="Times" pitchFamily="-106" charset="0"/>
                <a:ea typeface="MS PGothic" pitchFamily="34" charset="-128"/>
              </a:defRPr>
            </a:lvl3pPr>
            <a:lvl4pPr marL="1600200" indent="-228600">
              <a:defRPr sz="2400">
                <a:solidFill>
                  <a:schemeClr val="tx1"/>
                </a:solidFill>
                <a:latin typeface="Times" pitchFamily="-106" charset="0"/>
                <a:ea typeface="MS PGothic" pitchFamily="34" charset="-128"/>
              </a:defRPr>
            </a:lvl4pPr>
            <a:lvl5pPr marL="2057400" indent="-228600">
              <a:defRPr sz="2400">
                <a:solidFill>
                  <a:schemeClr val="tx1"/>
                </a:solidFill>
                <a:latin typeface="Times" pitchFamily="-106"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106"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106"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106"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106" charset="0"/>
                <a:ea typeface="MS PGothic" pitchFamily="34" charset="-128"/>
              </a:defRPr>
            </a:lvl9pPr>
          </a:lstStyle>
          <a:p>
            <a:fld id="{1F02DB19-2E0F-4B50-AB6C-78EFCCAB0C90}" type="slidenum">
              <a:rPr lang="en-US" sz="1200" smtClean="0"/>
              <a:pPr/>
              <a:t>2</a:t>
            </a:fld>
            <a:endParaRPr lang="en-US" sz="1200" dirty="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effectLst/>
                <a:latin typeface="Times" pitchFamily="16" charset="0"/>
                <a:ea typeface="+mn-ea"/>
                <a:cs typeface="+mn-cs"/>
              </a:rPr>
              <a:t>Activity: 23 minutes </a:t>
            </a:r>
            <a:r>
              <a:rPr lang="en-US" sz="1200" kern="1200" dirty="0" smtClean="0">
                <a:solidFill>
                  <a:schemeClr val="tx1"/>
                </a:solidFill>
                <a:effectLst/>
                <a:latin typeface="Times" pitchFamily="16" charset="0"/>
                <a:ea typeface="+mn-ea"/>
                <a:cs typeface="+mn-cs"/>
              </a:rPr>
              <a:t>– Slide 2: The advisor says they will start the discussion on savings, since that is something they can start doing now. Ask if any of the students have savings accounts, and whether they are informal savings accounts parents might maintain or formal bank or credit union savings accounts. State that there are multiple ways to save money, which is always a good financial practice, and there are special ways to save money for college. One of the best savings plans for college is the Minnesota 529 College Savings Plan. (Note: The ‘529’ refers to a provision of the tax laws.) Any funds a student and family deposit in a savings account now for 8th graders can grow over the next 4 years.</a:t>
            </a:r>
          </a:p>
          <a:p>
            <a:pPr eaLnBrk="1" hangingPunct="1"/>
            <a:endParaRPr lang="en-US" dirty="0" smtClean="0">
              <a:latin typeface="Times" pitchFamily="-106" charset="0"/>
            </a:endParaRPr>
          </a:p>
        </p:txBody>
      </p:sp>
    </p:spTree>
    <p:extLst>
      <p:ext uri="{BB962C8B-B14F-4D97-AF65-F5344CB8AC3E}">
        <p14:creationId xmlns:p14="http://schemas.microsoft.com/office/powerpoint/2010/main" val="2688551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EED85D09-D454-5B48-9B8D-8B9D79223F2D}" type="slidenum">
              <a:rPr lang="en-US"/>
              <a:pPr/>
              <a:t>3</a:t>
            </a:fld>
            <a:endParaRPr lang="en-US" dirty="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US" sz="1200" kern="1200" dirty="0" smtClean="0">
                <a:solidFill>
                  <a:schemeClr val="tx1"/>
                </a:solidFill>
                <a:effectLst/>
                <a:latin typeface="Times" pitchFamily="16" charset="0"/>
                <a:ea typeface="+mn-ea"/>
                <a:cs typeface="+mn-cs"/>
              </a:rPr>
              <a:t>Slide 3: The advisor clicks on the picture in the slide to show the video about 529 Savings Plans and asks students to listen for answers to the following questions:</a:t>
            </a:r>
          </a:p>
          <a:p>
            <a:r>
              <a:rPr lang="en-US" sz="1200" kern="1200" dirty="0" smtClean="0">
                <a:solidFill>
                  <a:schemeClr val="tx1"/>
                </a:solidFill>
                <a:effectLst/>
                <a:latin typeface="Times" pitchFamily="16" charset="0"/>
                <a:ea typeface="+mn-ea"/>
                <a:cs typeface="+mn-cs"/>
              </a:rPr>
              <a:t>• What are some advantages of saving money for college using the 529 Savings Plan?</a:t>
            </a:r>
          </a:p>
          <a:p>
            <a:r>
              <a:rPr lang="en-US" sz="1200" kern="1200" dirty="0" smtClean="0">
                <a:solidFill>
                  <a:schemeClr val="tx1"/>
                </a:solidFill>
                <a:effectLst/>
                <a:latin typeface="Times" pitchFamily="16" charset="0"/>
                <a:ea typeface="+mn-ea"/>
                <a:cs typeface="+mn-cs"/>
              </a:rPr>
              <a:t>• When parents use a 529 Savings Plan, does the amount of money they pay in taxes go down?</a:t>
            </a:r>
          </a:p>
          <a:p>
            <a:r>
              <a:rPr lang="en-US" sz="1200" kern="1200" dirty="0" smtClean="0">
                <a:solidFill>
                  <a:schemeClr val="tx1"/>
                </a:solidFill>
                <a:effectLst/>
                <a:latin typeface="Times" pitchFamily="16" charset="0"/>
                <a:ea typeface="+mn-ea"/>
                <a:cs typeface="+mn-cs"/>
              </a:rPr>
              <a:t>Facilitate a short classroom discussion on these two questions.</a:t>
            </a:r>
          </a:p>
          <a:p>
            <a:pPr eaLnBrk="1" hangingPunct="1"/>
            <a:endParaRPr lang="en-US" dirty="0">
              <a:latin typeface="Times" pitchFamily="-107" charset="0"/>
            </a:endParaRPr>
          </a:p>
        </p:txBody>
      </p:sp>
    </p:spTree>
    <p:extLst>
      <p:ext uri="{BB962C8B-B14F-4D97-AF65-F5344CB8AC3E}">
        <p14:creationId xmlns:p14="http://schemas.microsoft.com/office/powerpoint/2010/main" val="1283121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6" charset="0"/>
                <a:ea typeface="MS PGothic" pitchFamily="34" charset="-128"/>
              </a:defRPr>
            </a:lvl1pPr>
            <a:lvl2pPr marL="742950" indent="-285750">
              <a:defRPr sz="2400">
                <a:solidFill>
                  <a:schemeClr val="tx1"/>
                </a:solidFill>
                <a:latin typeface="Times" pitchFamily="-106" charset="0"/>
                <a:ea typeface="MS PGothic" pitchFamily="34" charset="-128"/>
              </a:defRPr>
            </a:lvl2pPr>
            <a:lvl3pPr marL="1143000" indent="-228600">
              <a:defRPr sz="2400">
                <a:solidFill>
                  <a:schemeClr val="tx1"/>
                </a:solidFill>
                <a:latin typeface="Times" pitchFamily="-106" charset="0"/>
                <a:ea typeface="MS PGothic" pitchFamily="34" charset="-128"/>
              </a:defRPr>
            </a:lvl3pPr>
            <a:lvl4pPr marL="1600200" indent="-228600">
              <a:defRPr sz="2400">
                <a:solidFill>
                  <a:schemeClr val="tx1"/>
                </a:solidFill>
                <a:latin typeface="Times" pitchFamily="-106" charset="0"/>
                <a:ea typeface="MS PGothic" pitchFamily="34" charset="-128"/>
              </a:defRPr>
            </a:lvl4pPr>
            <a:lvl5pPr marL="2057400" indent="-228600">
              <a:defRPr sz="2400">
                <a:solidFill>
                  <a:schemeClr val="tx1"/>
                </a:solidFill>
                <a:latin typeface="Times" pitchFamily="-106"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106"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106"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106"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106" charset="0"/>
                <a:ea typeface="MS PGothic" pitchFamily="34" charset="-128"/>
              </a:defRPr>
            </a:lvl9pPr>
          </a:lstStyle>
          <a:p>
            <a:fld id="{1F02DB19-2E0F-4B50-AB6C-78EFCCAB0C90}" type="slidenum">
              <a:rPr lang="en-US" sz="1200" smtClean="0"/>
              <a:pPr/>
              <a:t>4</a:t>
            </a:fld>
            <a:endParaRPr lang="en-US" sz="1200" dirty="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6" charset="0"/>
                <a:ea typeface="+mn-ea"/>
                <a:cs typeface="+mn-cs"/>
              </a:rPr>
              <a:t>Slide 4: The advisor emphasizes some important points about 529 College Savings Plans. First, they are affordable, as contributions can start as low as $25 per student. Second, there is flexibility in how much and how often money can be deposited. Third, there are tax advantages which can lower a parent’s taxes when they contribute to the 529 College Savings Plan. The interest earned is not taxed, and when students withdraw money for college, it is not taxed. Finally, the money can grow because it will earn interest.</a:t>
            </a:r>
          </a:p>
          <a:p>
            <a:pPr eaLnBrk="1" hangingPunct="1"/>
            <a:endParaRPr lang="en-US" dirty="0" smtClean="0">
              <a:latin typeface="Times" pitchFamily="-106" charset="0"/>
            </a:endParaRPr>
          </a:p>
        </p:txBody>
      </p:sp>
    </p:spTree>
    <p:extLst>
      <p:ext uri="{BB962C8B-B14F-4D97-AF65-F5344CB8AC3E}">
        <p14:creationId xmlns:p14="http://schemas.microsoft.com/office/powerpoint/2010/main" val="848626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6" charset="0"/>
                <a:ea typeface="+mn-ea"/>
                <a:cs typeface="+mn-cs"/>
              </a:rPr>
              <a:t>Slide 5: The advisor explains that often students need to take out loans during college to cover all costs. Loans need to be repaid. There are three common types of college loans: Stafford, federal loans with a very low fixed interest rate; PLUS, federal loans with a higher interest rate, used by parents; and private loans, usually from banks, often with the highest interest rates.</a:t>
            </a:r>
          </a:p>
          <a:p>
            <a:endParaRPr lang="en-US" dirty="0"/>
          </a:p>
        </p:txBody>
      </p:sp>
      <p:sp>
        <p:nvSpPr>
          <p:cNvPr id="4" name="Slide Number Placeholder 3"/>
          <p:cNvSpPr>
            <a:spLocks noGrp="1"/>
          </p:cNvSpPr>
          <p:nvPr>
            <p:ph type="sldNum" sz="quarter" idx="10"/>
          </p:nvPr>
        </p:nvSpPr>
        <p:spPr/>
        <p:txBody>
          <a:bodyPr/>
          <a:lstStyle/>
          <a:p>
            <a:fld id="{A3E97F34-7A46-5C48-9994-4F17881B3FE5}" type="slidenum">
              <a:rPr lang="en-US" smtClean="0"/>
              <a:pPr/>
              <a:t>5</a:t>
            </a:fld>
            <a:endParaRPr lang="en-US" dirty="0"/>
          </a:p>
        </p:txBody>
      </p:sp>
    </p:spTree>
    <p:extLst>
      <p:ext uri="{BB962C8B-B14F-4D97-AF65-F5344CB8AC3E}">
        <p14:creationId xmlns:p14="http://schemas.microsoft.com/office/powerpoint/2010/main" val="2610126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EED85D09-D454-5B48-9B8D-8B9D79223F2D}" type="slidenum">
              <a:rPr lang="en-US"/>
              <a:pPr/>
              <a:t>6</a:t>
            </a:fld>
            <a:endParaRPr lang="en-US" dirty="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US" sz="1200" kern="1200" dirty="0" smtClean="0">
                <a:solidFill>
                  <a:schemeClr val="tx1"/>
                </a:solidFill>
                <a:effectLst/>
                <a:latin typeface="Times" pitchFamily="16" charset="0"/>
                <a:ea typeface="+mn-ea"/>
                <a:cs typeface="+mn-cs"/>
              </a:rPr>
              <a:t>Slide 6: The advisor says they will watch a video to get a few more details. Click on the picture in the slide to show the video about college loans and asks students listen for answers to the following items:</a:t>
            </a:r>
          </a:p>
          <a:p>
            <a:r>
              <a:rPr lang="en-US" sz="1200" kern="1200" dirty="0" smtClean="0">
                <a:solidFill>
                  <a:schemeClr val="tx1"/>
                </a:solidFill>
                <a:effectLst/>
                <a:latin typeface="Times" pitchFamily="16" charset="0"/>
                <a:ea typeface="+mn-ea"/>
                <a:cs typeface="+mn-cs"/>
              </a:rPr>
              <a:t>• Do federal or private loans usually have better interest rates? • Students </a:t>
            </a:r>
            <a:r>
              <a:rPr lang="en-US" sz="1200" b="1" kern="1200" dirty="0" smtClean="0">
                <a:solidFill>
                  <a:schemeClr val="tx1"/>
                </a:solidFill>
                <a:effectLst/>
                <a:latin typeface="Times" pitchFamily="16" charset="0"/>
                <a:ea typeface="+mn-ea"/>
                <a:cs typeface="+mn-cs"/>
              </a:rPr>
              <a:t>sometimes </a:t>
            </a:r>
            <a:r>
              <a:rPr lang="en-US" sz="1200" kern="1200" dirty="0" smtClean="0">
                <a:solidFill>
                  <a:schemeClr val="tx1"/>
                </a:solidFill>
                <a:effectLst/>
                <a:latin typeface="Times" pitchFamily="16" charset="0"/>
                <a:ea typeface="+mn-ea"/>
                <a:cs typeface="+mn-cs"/>
              </a:rPr>
              <a:t>do not have to pay back part of their federal loans if they go into the _________,</a:t>
            </a:r>
          </a:p>
          <a:p>
            <a:r>
              <a:rPr lang="en-US" sz="1200" kern="1200" dirty="0" smtClean="0">
                <a:solidFill>
                  <a:schemeClr val="tx1"/>
                </a:solidFill>
                <a:effectLst/>
                <a:latin typeface="Times" pitchFamily="16" charset="0"/>
                <a:ea typeface="+mn-ea"/>
                <a:cs typeface="+mn-cs"/>
              </a:rPr>
              <a:t>________, and ________ career fields. Facilitate a short classroom discussion on these two items.</a:t>
            </a:r>
          </a:p>
          <a:p>
            <a:pPr eaLnBrk="1" hangingPunct="1"/>
            <a:endParaRPr lang="en-US" dirty="0">
              <a:latin typeface="Times" pitchFamily="-107" charset="0"/>
            </a:endParaRPr>
          </a:p>
        </p:txBody>
      </p:sp>
    </p:spTree>
    <p:extLst>
      <p:ext uri="{BB962C8B-B14F-4D97-AF65-F5344CB8AC3E}">
        <p14:creationId xmlns:p14="http://schemas.microsoft.com/office/powerpoint/2010/main" val="2560080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6" charset="0"/>
                <a:ea typeface="MS PGothic" pitchFamily="34" charset="-128"/>
              </a:defRPr>
            </a:lvl1pPr>
            <a:lvl2pPr marL="742950" indent="-285750">
              <a:defRPr sz="2400">
                <a:solidFill>
                  <a:schemeClr val="tx1"/>
                </a:solidFill>
                <a:latin typeface="Times" pitchFamily="-106" charset="0"/>
                <a:ea typeface="MS PGothic" pitchFamily="34" charset="-128"/>
              </a:defRPr>
            </a:lvl2pPr>
            <a:lvl3pPr marL="1143000" indent="-228600">
              <a:defRPr sz="2400">
                <a:solidFill>
                  <a:schemeClr val="tx1"/>
                </a:solidFill>
                <a:latin typeface="Times" pitchFamily="-106" charset="0"/>
                <a:ea typeface="MS PGothic" pitchFamily="34" charset="-128"/>
              </a:defRPr>
            </a:lvl3pPr>
            <a:lvl4pPr marL="1600200" indent="-228600">
              <a:defRPr sz="2400">
                <a:solidFill>
                  <a:schemeClr val="tx1"/>
                </a:solidFill>
                <a:latin typeface="Times" pitchFamily="-106" charset="0"/>
                <a:ea typeface="MS PGothic" pitchFamily="34" charset="-128"/>
              </a:defRPr>
            </a:lvl4pPr>
            <a:lvl5pPr marL="2057400" indent="-228600">
              <a:defRPr sz="2400">
                <a:solidFill>
                  <a:schemeClr val="tx1"/>
                </a:solidFill>
                <a:latin typeface="Times" pitchFamily="-106"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106"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106"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106"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106" charset="0"/>
                <a:ea typeface="MS PGothic" pitchFamily="34" charset="-128"/>
              </a:defRPr>
            </a:lvl9pPr>
          </a:lstStyle>
          <a:p>
            <a:fld id="{1F02DB19-2E0F-4B50-AB6C-78EFCCAB0C90}" type="slidenum">
              <a:rPr lang="en-US" sz="1200" smtClean="0"/>
              <a:pPr/>
              <a:t>7</a:t>
            </a:fld>
            <a:endParaRPr lang="en-US" sz="1200" dirty="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6" charset="0"/>
                <a:ea typeface="+mn-ea"/>
                <a:cs typeface="+mn-cs"/>
              </a:rPr>
              <a:t>Slide 7: The advisor emphasizes some important points about federal and private college loans, as discussed in the video. Federal student loans are funded by the United States government and disturbed by colleges, and have lower interest rates. In addition, students do not need to pay interest on the loan while they are still in college. The advisor emphasizes that in certain circumstances students may not have to pay back the entire loan if they go into the public service, health care, and education fields after graduation.</a:t>
            </a:r>
          </a:p>
          <a:p>
            <a:r>
              <a:rPr lang="en-US" sz="1200" kern="1200" dirty="0" smtClean="0">
                <a:solidFill>
                  <a:schemeClr val="tx1"/>
                </a:solidFill>
                <a:effectLst/>
                <a:latin typeface="Times" pitchFamily="16" charset="0"/>
                <a:ea typeface="+mn-ea"/>
                <a:cs typeface="+mn-cs"/>
              </a:rPr>
              <a:t>Private loans are an alternative if students need more money than their federal loans. Private loans require students to make payments while still in college, and have higher interest rates. Encourage students to limit their amount of college debt because they will want to avoid high monthly payments as a young adult.</a:t>
            </a:r>
          </a:p>
          <a:p>
            <a:pPr eaLnBrk="1" hangingPunct="1"/>
            <a:endParaRPr lang="en-US" dirty="0" smtClean="0">
              <a:latin typeface="Times" pitchFamily="-106" charset="0"/>
            </a:endParaRPr>
          </a:p>
        </p:txBody>
      </p:sp>
    </p:spTree>
    <p:extLst>
      <p:ext uri="{BB962C8B-B14F-4D97-AF65-F5344CB8AC3E}">
        <p14:creationId xmlns:p14="http://schemas.microsoft.com/office/powerpoint/2010/main" val="3737509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6" charset="0"/>
                <a:ea typeface="MS PGothic" pitchFamily="34" charset="-128"/>
              </a:defRPr>
            </a:lvl1pPr>
            <a:lvl2pPr marL="742950" indent="-285750">
              <a:defRPr sz="2400">
                <a:solidFill>
                  <a:schemeClr val="tx1"/>
                </a:solidFill>
                <a:latin typeface="Times" pitchFamily="-106" charset="0"/>
                <a:ea typeface="MS PGothic" pitchFamily="34" charset="-128"/>
              </a:defRPr>
            </a:lvl2pPr>
            <a:lvl3pPr marL="1143000" indent="-228600">
              <a:defRPr sz="2400">
                <a:solidFill>
                  <a:schemeClr val="tx1"/>
                </a:solidFill>
                <a:latin typeface="Times" pitchFamily="-106" charset="0"/>
                <a:ea typeface="MS PGothic" pitchFamily="34" charset="-128"/>
              </a:defRPr>
            </a:lvl3pPr>
            <a:lvl4pPr marL="1600200" indent="-228600">
              <a:defRPr sz="2400">
                <a:solidFill>
                  <a:schemeClr val="tx1"/>
                </a:solidFill>
                <a:latin typeface="Times" pitchFamily="-106" charset="0"/>
                <a:ea typeface="MS PGothic" pitchFamily="34" charset="-128"/>
              </a:defRPr>
            </a:lvl4pPr>
            <a:lvl5pPr marL="2057400" indent="-228600">
              <a:defRPr sz="2400">
                <a:solidFill>
                  <a:schemeClr val="tx1"/>
                </a:solidFill>
                <a:latin typeface="Times" pitchFamily="-106"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106"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106"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106"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106" charset="0"/>
                <a:ea typeface="MS PGothic" pitchFamily="34" charset="-128"/>
              </a:defRPr>
            </a:lvl9pPr>
          </a:lstStyle>
          <a:p>
            <a:fld id="{1F02DB19-2E0F-4B50-AB6C-78EFCCAB0C90}" type="slidenum">
              <a:rPr lang="en-US" sz="1200" smtClean="0"/>
              <a:pPr/>
              <a:t>8</a:t>
            </a:fld>
            <a:endParaRPr lang="en-US" sz="1200" dirty="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6" charset="0"/>
                <a:ea typeface="+mn-ea"/>
                <a:cs typeface="+mn-cs"/>
              </a:rPr>
              <a:t>Slide 8: The advisor asks students to interview a partner on the following questions:</a:t>
            </a:r>
          </a:p>
          <a:p>
            <a:pPr marL="228600" indent="-228600">
              <a:buAutoNum type="arabicParenR"/>
            </a:pPr>
            <a:r>
              <a:rPr lang="en-US" sz="1200" kern="1200" dirty="0" smtClean="0">
                <a:solidFill>
                  <a:schemeClr val="tx1"/>
                </a:solidFill>
                <a:effectLst/>
                <a:latin typeface="Times" pitchFamily="16" charset="0"/>
                <a:ea typeface="+mn-ea"/>
                <a:cs typeface="+mn-cs"/>
              </a:rPr>
              <a:t>Do you want to save money for college? 2) What can 8th graders and high school students do to save money for college? 3) Will you tell your parents about the Minnesota 529 College Savings Plan? Why or why not? 4) What are the biggest federal college loan advantages? 5) What can students do to limit the amount of their college debt?</a:t>
            </a:r>
          </a:p>
          <a:p>
            <a:pPr marL="228600" indent="-228600">
              <a:buAutoNum type="arabicParenR"/>
            </a:pPr>
            <a:endParaRPr lang="en-US" sz="1200" kern="1200" dirty="0" smtClean="0">
              <a:solidFill>
                <a:schemeClr val="tx1"/>
              </a:solidFill>
              <a:effectLst/>
              <a:latin typeface="Times" pitchFamily="16"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en-US" sz="1200" b="1" kern="1200" dirty="0" smtClean="0">
                <a:solidFill>
                  <a:schemeClr val="tx1"/>
                </a:solidFill>
                <a:effectLst/>
                <a:latin typeface="Times" pitchFamily="16" charset="0"/>
                <a:ea typeface="+mn-ea"/>
                <a:cs typeface="+mn-cs"/>
              </a:rPr>
              <a:t>Closure: 2 minutes – </a:t>
            </a:r>
            <a:r>
              <a:rPr lang="en-US" sz="1200" kern="1200" dirty="0" smtClean="0">
                <a:solidFill>
                  <a:schemeClr val="tx1"/>
                </a:solidFill>
                <a:effectLst/>
                <a:latin typeface="Times" pitchFamily="16" charset="0"/>
                <a:ea typeface="+mn-ea"/>
                <a:cs typeface="+mn-cs"/>
              </a:rPr>
              <a:t>The advisor explains that personal contributions are an important way college students cover postsecondary costs. Students will learn ways to get money from outside sources during the next advisory. </a:t>
            </a:r>
            <a:r>
              <a:rPr lang="en-US" sz="1200" kern="1200" smtClean="0">
                <a:solidFill>
                  <a:schemeClr val="tx1"/>
                </a:solidFill>
                <a:effectLst/>
                <a:latin typeface="Times" pitchFamily="16" charset="0"/>
                <a:ea typeface="+mn-ea"/>
                <a:cs typeface="+mn-cs"/>
              </a:rPr>
              <a:t>These outside sources include grants, scholarships, and work studies.</a:t>
            </a:r>
          </a:p>
          <a:p>
            <a:pPr marL="228600" indent="-228600">
              <a:buAutoNum type="arabicParenR"/>
            </a:pPr>
            <a:endParaRPr lang="en-US" sz="1200" kern="1200" smtClean="0">
              <a:solidFill>
                <a:schemeClr val="tx1"/>
              </a:solidFill>
              <a:effectLst/>
              <a:latin typeface="Times" pitchFamily="16" charset="0"/>
              <a:ea typeface="+mn-ea"/>
              <a:cs typeface="+mn-cs"/>
            </a:endParaRPr>
          </a:p>
          <a:p>
            <a:pPr eaLnBrk="1" hangingPunct="1"/>
            <a:endParaRPr lang="en-US" dirty="0" smtClean="0">
              <a:latin typeface="Times" pitchFamily="-106" charset="0"/>
            </a:endParaRPr>
          </a:p>
        </p:txBody>
      </p:sp>
    </p:spTree>
    <p:extLst>
      <p:ext uri="{BB962C8B-B14F-4D97-AF65-F5344CB8AC3E}">
        <p14:creationId xmlns:p14="http://schemas.microsoft.com/office/powerpoint/2010/main" val="2501605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701304-89E5-FC41-ACFD-0B55FAE87A5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6F631D-52DB-1447-A226-82DE15F1CC4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151F7A-9A99-F440-AB2E-A35E1161887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39BB5A-4CA8-5248-87E5-87E4D55D6F5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FC65D0-4649-F446-A949-9E1E20E5E10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00AF15-F3FB-A74B-AAEA-D2BF70839CD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A61B0D1-A880-E34D-AFCF-959556EE692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7F9CC5-A27F-0847-A803-E78652675D7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A4BC664-25E8-FD45-80CF-0A4EAF443B3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AD0D1C7-DAD4-FA4C-B411-5E87C498A99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9C9F08-5894-124D-8228-182F46930F6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28619F-CFF2-5C43-B53A-D6B9DFB973F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hpjKLg78gSs" TargetMode="External"/><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2vCr1SWNKj8"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0" y="304800"/>
            <a:ext cx="9067800" cy="1774825"/>
          </a:xfrm>
        </p:spPr>
        <p:txBody>
          <a:bodyPr>
            <a:normAutofit/>
          </a:bodyPr>
          <a:lstStyle/>
          <a:p>
            <a:r>
              <a:rPr lang="en-US" sz="4800" dirty="0" smtClean="0"/>
              <a:t>Ways to Pay </a:t>
            </a:r>
            <a:r>
              <a:rPr lang="en-US" dirty="0" smtClean="0">
                <a:solidFill>
                  <a:srgbClr val="000000"/>
                </a:solidFill>
              </a:rPr>
              <a:t/>
            </a:r>
            <a:br>
              <a:rPr lang="en-US" dirty="0" smtClean="0">
                <a:solidFill>
                  <a:srgbClr val="000000"/>
                </a:solidFill>
              </a:rPr>
            </a:br>
            <a:r>
              <a:rPr lang="en-US" i="1" dirty="0" smtClean="0">
                <a:solidFill>
                  <a:srgbClr val="000000"/>
                </a:solidFill>
              </a:rPr>
              <a:t>Personal Contributions </a:t>
            </a:r>
            <a:endParaRPr lang="en-US" i="1" dirty="0">
              <a:solidFill>
                <a:srgbClr val="000000"/>
              </a:solidFill>
            </a:endParaRPr>
          </a:p>
        </p:txBody>
      </p:sp>
      <p:sp>
        <p:nvSpPr>
          <p:cNvPr id="8" name="Subtitle 7"/>
          <p:cNvSpPr>
            <a:spLocks noGrp="1"/>
          </p:cNvSpPr>
          <p:nvPr>
            <p:ph type="subTitle" idx="1"/>
          </p:nvPr>
        </p:nvSpPr>
        <p:spPr/>
        <p:txBody>
          <a:bodyPr/>
          <a:lstStyle/>
          <a:p>
            <a:endParaRPr lang="en-US" dirty="0" smtClean="0">
              <a:solidFill>
                <a:srgbClr val="000000"/>
              </a:solidFill>
            </a:endParaRPr>
          </a:p>
          <a:p>
            <a:r>
              <a:rPr lang="en-US" dirty="0">
                <a:solidFill>
                  <a:srgbClr val="000000"/>
                </a:solidFill>
              </a:rPr>
              <a:t>8</a:t>
            </a:r>
            <a:r>
              <a:rPr lang="en-US" baseline="30000" dirty="0" smtClean="0">
                <a:solidFill>
                  <a:srgbClr val="000000"/>
                </a:solidFill>
              </a:rPr>
              <a:t>th</a:t>
            </a:r>
            <a:r>
              <a:rPr lang="en-US" dirty="0" smtClean="0">
                <a:solidFill>
                  <a:srgbClr val="000000"/>
                </a:solidFill>
              </a:rPr>
              <a:t> Grade </a:t>
            </a:r>
          </a:p>
          <a:p>
            <a:r>
              <a:rPr lang="en-US" dirty="0" smtClean="0">
                <a:solidFill>
                  <a:srgbClr val="000000"/>
                </a:solidFill>
              </a:rPr>
              <a:t>Advisory Activity </a:t>
            </a:r>
            <a:endParaRPr lang="en-US" dirty="0"/>
          </a:p>
        </p:txBody>
      </p:sp>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7426" t="46698" r="56905" b="26651"/>
          <a:stretch/>
        </p:blipFill>
        <p:spPr bwMode="auto">
          <a:xfrm>
            <a:off x="2121824" y="2133600"/>
            <a:ext cx="4953000" cy="2080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0"/>
            <a:ext cx="8229600" cy="1417638"/>
          </a:xfrm>
        </p:spPr>
        <p:txBody>
          <a:bodyPr>
            <a:normAutofit fontScale="90000"/>
          </a:bodyPr>
          <a:lstStyle/>
          <a:p>
            <a:pPr eaLnBrk="1" hangingPunct="1"/>
            <a:r>
              <a:rPr lang="en-US" dirty="0" smtClean="0"/>
              <a:t>Personal Contributions</a:t>
            </a:r>
            <a:br>
              <a:rPr lang="en-US" dirty="0" smtClean="0"/>
            </a:br>
            <a:r>
              <a:rPr lang="en-US" i="1" dirty="0" smtClean="0"/>
              <a:t>Save for College Now!</a:t>
            </a:r>
            <a:endParaRPr lang="en-US" sz="3600" i="1" dirty="0" smtClean="0"/>
          </a:p>
        </p:txBody>
      </p:sp>
      <p:sp>
        <p:nvSpPr>
          <p:cNvPr id="735235" name="Rectangle 3"/>
          <p:cNvSpPr>
            <a:spLocks noGrp="1" noChangeArrowheads="1"/>
          </p:cNvSpPr>
          <p:nvPr>
            <p:ph idx="1"/>
          </p:nvPr>
        </p:nvSpPr>
        <p:spPr>
          <a:xfrm>
            <a:off x="0" y="1600200"/>
            <a:ext cx="9144000" cy="5257800"/>
          </a:xfrm>
        </p:spPr>
        <p:txBody>
          <a:bodyPr>
            <a:normAutofit/>
          </a:bodyPr>
          <a:lstStyle/>
          <a:p>
            <a:pPr marL="0" indent="0" eaLnBrk="1" hangingPunct="1">
              <a:lnSpc>
                <a:spcPct val="90000"/>
              </a:lnSpc>
              <a:spcBef>
                <a:spcPts val="300"/>
              </a:spcBef>
              <a:buNone/>
              <a:defRPr/>
            </a:pPr>
            <a:r>
              <a:rPr lang="en-US" b="1" dirty="0" smtClean="0">
                <a:ea typeface="ＭＳ Ｐゴシック" pitchFamily="34" charset="-128"/>
              </a:rPr>
              <a:t>         Savings: </a:t>
            </a:r>
            <a:r>
              <a:rPr lang="en-US" i="1" dirty="0" smtClean="0">
                <a:ea typeface="ＭＳ Ｐゴシック" pitchFamily="34" charset="-128"/>
              </a:rPr>
              <a:t>Minnesota 529 </a:t>
            </a:r>
            <a:r>
              <a:rPr lang="en-US" i="1" dirty="0">
                <a:ea typeface="ＭＳ Ｐゴシック" pitchFamily="34" charset="-128"/>
              </a:rPr>
              <a:t>C</a:t>
            </a:r>
            <a:r>
              <a:rPr lang="en-US" i="1" dirty="0" smtClean="0">
                <a:ea typeface="ＭＳ Ｐゴシック" pitchFamily="34" charset="-128"/>
              </a:rPr>
              <a:t>ollege </a:t>
            </a:r>
            <a:r>
              <a:rPr lang="en-US" i="1" dirty="0">
                <a:ea typeface="ＭＳ Ｐゴシック" pitchFamily="34" charset="-128"/>
              </a:rPr>
              <a:t>S</a:t>
            </a:r>
            <a:r>
              <a:rPr lang="en-US" i="1" dirty="0" smtClean="0">
                <a:ea typeface="ＭＳ Ｐゴシック" pitchFamily="34" charset="-128"/>
              </a:rPr>
              <a:t>avings Plan</a:t>
            </a:r>
          </a:p>
          <a:p>
            <a:pPr marL="0" indent="0" eaLnBrk="1" hangingPunct="1">
              <a:lnSpc>
                <a:spcPct val="90000"/>
              </a:lnSpc>
              <a:spcBef>
                <a:spcPts val="300"/>
              </a:spcBef>
              <a:buNone/>
              <a:defRPr/>
            </a:pPr>
            <a:endParaRPr lang="en-US" i="1" dirty="0" smtClean="0">
              <a:ea typeface="ＭＳ Ｐゴシック" pitchFamily="34" charset="-128"/>
            </a:endParaRPr>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39" t="13536" r="73165" b="60927"/>
          <a:stretch/>
        </p:blipFill>
        <p:spPr bwMode="auto">
          <a:xfrm>
            <a:off x="2590800" y="3733800"/>
            <a:ext cx="4298432" cy="2362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13795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Rectangle 2"/>
          <p:cNvSpPr>
            <a:spLocks noGrp="1" noChangeArrowheads="1"/>
          </p:cNvSpPr>
          <p:nvPr>
            <p:ph type="title"/>
          </p:nvPr>
        </p:nvSpPr>
        <p:spPr>
          <a:xfrm>
            <a:off x="0" y="0"/>
            <a:ext cx="9144000" cy="1143000"/>
          </a:xfrm>
        </p:spPr>
        <p:txBody>
          <a:bodyPr>
            <a:normAutofit/>
          </a:bodyPr>
          <a:lstStyle/>
          <a:p>
            <a:r>
              <a:rPr lang="en-US" dirty="0" smtClean="0"/>
              <a:t>Video: 529 College Savings Plan</a:t>
            </a:r>
            <a:endParaRPr lang="en-US" i="1" dirty="0"/>
          </a:p>
        </p:txBody>
      </p:sp>
      <p:sp>
        <p:nvSpPr>
          <p:cNvPr id="735235" name="Rectangle 3"/>
          <p:cNvSpPr>
            <a:spLocks noGrp="1" noChangeArrowheads="1"/>
          </p:cNvSpPr>
          <p:nvPr>
            <p:ph idx="1"/>
          </p:nvPr>
        </p:nvSpPr>
        <p:spPr>
          <a:xfrm>
            <a:off x="76200" y="1371600"/>
            <a:ext cx="9067800" cy="5486400"/>
          </a:xfrm>
        </p:spPr>
        <p:txBody>
          <a:bodyPr>
            <a:normAutofit/>
          </a:bodyPr>
          <a:lstStyle/>
          <a:p>
            <a:pPr marL="0" indent="0">
              <a:spcBef>
                <a:spcPts val="0"/>
              </a:spcBef>
              <a:buNone/>
            </a:pPr>
            <a:r>
              <a:rPr lang="en-US" sz="3600" dirty="0" smtClean="0"/>
              <a:t>Listen for:</a:t>
            </a:r>
          </a:p>
          <a:p>
            <a:pPr lvl="1">
              <a:spcBef>
                <a:spcPts val="0"/>
              </a:spcBef>
            </a:pPr>
            <a:r>
              <a:rPr lang="en-US" sz="3200" dirty="0" smtClean="0"/>
              <a:t> </a:t>
            </a:r>
            <a:r>
              <a:rPr lang="en-US" sz="3100" dirty="0" smtClean="0"/>
              <a:t>What are some advantages of saving money for college using the 529 Savings Plan? </a:t>
            </a:r>
          </a:p>
          <a:p>
            <a:pPr lvl="1">
              <a:spcBef>
                <a:spcPts val="0"/>
              </a:spcBef>
            </a:pPr>
            <a:r>
              <a:rPr lang="en-US" sz="3100" dirty="0"/>
              <a:t> </a:t>
            </a:r>
            <a:r>
              <a:rPr lang="en-US" sz="3100" dirty="0" smtClean="0"/>
              <a:t>When parents use a 529 Savings Plan, does the amount of money they pay in taxes go down?  </a:t>
            </a:r>
          </a:p>
          <a:p>
            <a:pPr marL="0" indent="0" algn="ctr">
              <a:spcBef>
                <a:spcPts val="0"/>
              </a:spcBef>
              <a:buNone/>
            </a:pPr>
            <a:r>
              <a:rPr lang="en-US" sz="2800" i="1" dirty="0" smtClean="0"/>
              <a:t>(Click on picture to play video)</a:t>
            </a:r>
            <a:r>
              <a:rPr lang="en-US" sz="3600" dirty="0" smtClean="0"/>
              <a:t>  </a:t>
            </a:r>
            <a:endParaRPr lang="en-US" sz="3600" dirty="0"/>
          </a:p>
        </p:txBody>
      </p:sp>
      <p:pic>
        <p:nvPicPr>
          <p:cNvPr id="1028" name="Picture 4">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436" t="16696" r="76355" b="67955"/>
          <a:stretch/>
        </p:blipFill>
        <p:spPr bwMode="auto">
          <a:xfrm>
            <a:off x="1623059" y="4477466"/>
            <a:ext cx="5756562" cy="2380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780179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0"/>
            <a:ext cx="8229600" cy="1417638"/>
          </a:xfrm>
        </p:spPr>
        <p:txBody>
          <a:bodyPr>
            <a:normAutofit/>
          </a:bodyPr>
          <a:lstStyle/>
          <a:p>
            <a:r>
              <a:rPr lang="en-US" sz="4800" dirty="0" smtClean="0"/>
              <a:t>Minnesota 529 Savings Plan </a:t>
            </a:r>
            <a:r>
              <a:rPr lang="en-US" dirty="0">
                <a:solidFill>
                  <a:srgbClr val="000000"/>
                </a:solidFill>
              </a:rPr>
              <a:t/>
            </a:r>
            <a:br>
              <a:rPr lang="en-US" dirty="0">
                <a:solidFill>
                  <a:srgbClr val="000000"/>
                </a:solidFill>
              </a:rPr>
            </a:br>
            <a:r>
              <a:rPr lang="en-US" sz="3600" i="1" dirty="0" smtClean="0">
                <a:solidFill>
                  <a:srgbClr val="000000"/>
                </a:solidFill>
              </a:rPr>
              <a:t>Save for College Now!</a:t>
            </a:r>
            <a:endParaRPr lang="en-US" sz="3600" dirty="0" smtClean="0"/>
          </a:p>
        </p:txBody>
      </p:sp>
      <p:sp>
        <p:nvSpPr>
          <p:cNvPr id="735235" name="Rectangle 3"/>
          <p:cNvSpPr>
            <a:spLocks noGrp="1" noChangeArrowheads="1"/>
          </p:cNvSpPr>
          <p:nvPr>
            <p:ph idx="1"/>
          </p:nvPr>
        </p:nvSpPr>
        <p:spPr>
          <a:xfrm>
            <a:off x="0" y="1447800"/>
            <a:ext cx="9144000" cy="5410200"/>
          </a:xfrm>
        </p:spPr>
        <p:txBody>
          <a:bodyPr>
            <a:normAutofit/>
          </a:bodyPr>
          <a:lstStyle/>
          <a:p>
            <a:pPr marL="0" indent="0">
              <a:lnSpc>
                <a:spcPct val="90000"/>
              </a:lnSpc>
              <a:buNone/>
              <a:defRPr/>
            </a:pPr>
            <a:r>
              <a:rPr lang="en-US" dirty="0" smtClean="0">
                <a:ea typeface="ＭＳ Ｐゴシック" pitchFamily="34" charset="-128"/>
              </a:rPr>
              <a:t>  Affordable</a:t>
            </a:r>
          </a:p>
          <a:p>
            <a:pPr marL="565150" lvl="1" indent="-215900">
              <a:lnSpc>
                <a:spcPct val="90000"/>
              </a:lnSpc>
              <a:buFont typeface="Arial" charset="0"/>
              <a:buChar char="•"/>
              <a:defRPr/>
            </a:pPr>
            <a:r>
              <a:rPr lang="en-US" sz="2700" dirty="0" smtClean="0">
                <a:ea typeface="ＭＳ Ｐゴシック" pitchFamily="34" charset="-128"/>
              </a:rPr>
              <a:t>Can contribute as low as $25 per student</a:t>
            </a:r>
            <a:endParaRPr lang="en-US" sz="2700" dirty="0">
              <a:ea typeface="ＭＳ Ｐゴシック" pitchFamily="34" charset="-128"/>
            </a:endParaRPr>
          </a:p>
          <a:p>
            <a:pPr marL="565150" lvl="1" indent="-215900">
              <a:lnSpc>
                <a:spcPct val="90000"/>
              </a:lnSpc>
              <a:buFont typeface="Arial" charset="0"/>
              <a:buChar char="•"/>
              <a:defRPr/>
            </a:pPr>
            <a:r>
              <a:rPr lang="en-US" sz="2700" dirty="0" smtClean="0">
                <a:ea typeface="ＭＳ Ｐゴシック" pitchFamily="34" charset="-128"/>
              </a:rPr>
              <a:t>Flexibility in how much and how often money is deposited</a:t>
            </a:r>
          </a:p>
          <a:p>
            <a:pPr marL="0" indent="0">
              <a:lnSpc>
                <a:spcPct val="90000"/>
              </a:lnSpc>
              <a:buNone/>
              <a:defRPr/>
            </a:pPr>
            <a:r>
              <a:rPr lang="en-US" dirty="0" smtClean="0">
                <a:ea typeface="ＭＳ Ｐゴシック" pitchFamily="34" charset="-128"/>
              </a:rPr>
              <a:t>  Tax Advantages </a:t>
            </a:r>
          </a:p>
          <a:p>
            <a:pPr marL="747713" lvl="1" indent="-347663">
              <a:lnSpc>
                <a:spcPct val="90000"/>
              </a:lnSpc>
              <a:buFont typeface="Arial" charset="0"/>
              <a:buChar char="•"/>
              <a:defRPr/>
            </a:pPr>
            <a:r>
              <a:rPr lang="en-US" sz="2700" dirty="0" smtClean="0">
                <a:ea typeface="ＭＳ Ｐゴシック" pitchFamily="34" charset="-128"/>
              </a:rPr>
              <a:t>Can lower parent’s taxes when they contribute to the 529 College Savings Plan</a:t>
            </a:r>
          </a:p>
          <a:p>
            <a:pPr marL="747713" lvl="1" indent="-347663">
              <a:lnSpc>
                <a:spcPct val="90000"/>
              </a:lnSpc>
              <a:buFont typeface="Arial" charset="0"/>
              <a:buChar char="•"/>
              <a:defRPr/>
            </a:pPr>
            <a:r>
              <a:rPr lang="en-US" sz="2700" dirty="0" smtClean="0">
                <a:ea typeface="ＭＳ Ｐゴシック" pitchFamily="34" charset="-128"/>
              </a:rPr>
              <a:t>Interest earned is not taxed </a:t>
            </a:r>
          </a:p>
          <a:p>
            <a:pPr marL="747713" lvl="1" indent="-347663">
              <a:lnSpc>
                <a:spcPct val="90000"/>
              </a:lnSpc>
              <a:buFont typeface="Arial" charset="0"/>
              <a:buChar char="•"/>
              <a:defRPr/>
            </a:pPr>
            <a:r>
              <a:rPr lang="en-US" sz="2700" dirty="0" smtClean="0">
                <a:ea typeface="ＭＳ Ｐゴシック" pitchFamily="34" charset="-128"/>
              </a:rPr>
              <a:t>When students withdraw money for college, it is not taxed</a:t>
            </a:r>
          </a:p>
          <a:p>
            <a:pPr marL="0" indent="0">
              <a:lnSpc>
                <a:spcPct val="90000"/>
              </a:lnSpc>
              <a:buNone/>
              <a:defRPr/>
            </a:pPr>
            <a:r>
              <a:rPr lang="en-US" dirty="0" smtClean="0">
                <a:ea typeface="ＭＳ Ｐゴシック" pitchFamily="34" charset="-128"/>
              </a:rPr>
              <a:t>  Money Can Grow</a:t>
            </a:r>
          </a:p>
          <a:p>
            <a:pPr marL="747713" lvl="1" indent="-347663">
              <a:lnSpc>
                <a:spcPct val="90000"/>
              </a:lnSpc>
              <a:buFont typeface="Arial" charset="0"/>
              <a:buChar char="•"/>
              <a:defRPr/>
            </a:pPr>
            <a:r>
              <a:rPr lang="en-US" sz="2700" dirty="0" smtClean="0">
                <a:ea typeface="ＭＳ Ｐゴシック" pitchFamily="34" charset="-128"/>
              </a:rPr>
              <a:t>The money will earn interest and may grow every year </a:t>
            </a:r>
          </a:p>
          <a:p>
            <a:pPr marL="347663" indent="-347663">
              <a:lnSpc>
                <a:spcPct val="90000"/>
              </a:lnSpc>
              <a:buFont typeface="Arial" charset="0"/>
              <a:buChar char="•"/>
              <a:defRPr/>
            </a:pPr>
            <a:endParaRPr lang="en-US" dirty="0" smtClean="0">
              <a:ea typeface="ＭＳ Ｐゴシック" pitchFamily="34" charset="-128"/>
            </a:endParaRPr>
          </a:p>
        </p:txBody>
      </p:sp>
    </p:spTree>
    <p:extLst>
      <p:ext uri="{BB962C8B-B14F-4D97-AF65-F5344CB8AC3E}">
        <p14:creationId xmlns:p14="http://schemas.microsoft.com/office/powerpoint/2010/main" val="103084841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Loans</a:t>
            </a:r>
            <a:endParaRPr lang="en-US" dirty="0"/>
          </a:p>
        </p:txBody>
      </p:sp>
      <p:sp>
        <p:nvSpPr>
          <p:cNvPr id="3" name="Content Placeholder 2"/>
          <p:cNvSpPr>
            <a:spLocks noGrp="1"/>
          </p:cNvSpPr>
          <p:nvPr>
            <p:ph idx="1"/>
          </p:nvPr>
        </p:nvSpPr>
        <p:spPr/>
        <p:txBody>
          <a:bodyPr/>
          <a:lstStyle/>
          <a:p>
            <a:pPr marL="0" indent="0">
              <a:lnSpc>
                <a:spcPct val="90000"/>
              </a:lnSpc>
              <a:spcBef>
                <a:spcPts val="300"/>
              </a:spcBef>
              <a:buNone/>
              <a:defRPr/>
            </a:pPr>
            <a:r>
              <a:rPr lang="en-US" b="1" dirty="0"/>
              <a:t>College Loans: </a:t>
            </a:r>
            <a:r>
              <a:rPr lang="en-US" i="1" dirty="0"/>
              <a:t>3 common </a:t>
            </a:r>
            <a:r>
              <a:rPr lang="en-US" i="1" dirty="0" smtClean="0"/>
              <a:t>types</a:t>
            </a:r>
          </a:p>
          <a:p>
            <a:pPr marL="0" indent="0">
              <a:lnSpc>
                <a:spcPct val="90000"/>
              </a:lnSpc>
              <a:spcBef>
                <a:spcPts val="300"/>
              </a:spcBef>
              <a:buNone/>
              <a:defRPr/>
            </a:pPr>
            <a:endParaRPr lang="en-US" dirty="0"/>
          </a:p>
          <a:p>
            <a:pPr marL="681038" lvl="1" indent="-447675">
              <a:spcBef>
                <a:spcPts val="300"/>
              </a:spcBef>
              <a:defRPr/>
            </a:pPr>
            <a:r>
              <a:rPr lang="en-US" sz="3200" dirty="0"/>
              <a:t>Stafford (Federal): Very low fixed interest rate</a:t>
            </a:r>
          </a:p>
          <a:p>
            <a:pPr marL="681038" lvl="1" indent="-447675">
              <a:spcBef>
                <a:spcPts val="300"/>
              </a:spcBef>
              <a:defRPr/>
            </a:pPr>
            <a:r>
              <a:rPr lang="en-US" sz="3200" dirty="0"/>
              <a:t>PLUS (Federal): Higher interest rate, used by parents</a:t>
            </a:r>
          </a:p>
          <a:p>
            <a:pPr marL="681038" lvl="1" indent="-447675">
              <a:spcBef>
                <a:spcPts val="300"/>
              </a:spcBef>
              <a:defRPr/>
            </a:pPr>
            <a:r>
              <a:rPr lang="en-US" sz="3200" dirty="0"/>
              <a:t>Private (Usually from banks): Often highest interest rates</a:t>
            </a:r>
          </a:p>
          <a:p>
            <a:endParaRPr lang="en-US" dirty="0"/>
          </a:p>
        </p:txBody>
      </p:sp>
    </p:spTree>
    <p:extLst>
      <p:ext uri="{BB962C8B-B14F-4D97-AF65-F5344CB8AC3E}">
        <p14:creationId xmlns:p14="http://schemas.microsoft.com/office/powerpoint/2010/main" val="155946298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Rectangle 2"/>
          <p:cNvSpPr>
            <a:spLocks noGrp="1" noChangeArrowheads="1"/>
          </p:cNvSpPr>
          <p:nvPr>
            <p:ph type="title"/>
          </p:nvPr>
        </p:nvSpPr>
        <p:spPr>
          <a:xfrm>
            <a:off x="0" y="0"/>
            <a:ext cx="9144000" cy="990600"/>
          </a:xfrm>
        </p:spPr>
        <p:txBody>
          <a:bodyPr>
            <a:normAutofit fontScale="90000"/>
          </a:bodyPr>
          <a:lstStyle/>
          <a:p>
            <a:r>
              <a:rPr lang="en-US" dirty="0" smtClean="0"/>
              <a:t>Video: Federal vs. Private Student Loans</a:t>
            </a:r>
            <a:endParaRPr lang="en-US" i="1" dirty="0"/>
          </a:p>
        </p:txBody>
      </p:sp>
      <p:sp>
        <p:nvSpPr>
          <p:cNvPr id="735235" name="Rectangle 3"/>
          <p:cNvSpPr>
            <a:spLocks noGrp="1" noChangeArrowheads="1"/>
          </p:cNvSpPr>
          <p:nvPr>
            <p:ph idx="1"/>
          </p:nvPr>
        </p:nvSpPr>
        <p:spPr>
          <a:xfrm>
            <a:off x="76200" y="1371600"/>
            <a:ext cx="9067800" cy="5486400"/>
          </a:xfrm>
        </p:spPr>
        <p:txBody>
          <a:bodyPr>
            <a:normAutofit/>
          </a:bodyPr>
          <a:lstStyle/>
          <a:p>
            <a:pPr marL="0" indent="0">
              <a:spcBef>
                <a:spcPts val="0"/>
              </a:spcBef>
              <a:buNone/>
            </a:pPr>
            <a:r>
              <a:rPr lang="en-US" sz="3600" dirty="0" smtClean="0"/>
              <a:t>Listen for:</a:t>
            </a:r>
          </a:p>
          <a:p>
            <a:pPr lvl="1">
              <a:spcBef>
                <a:spcPts val="0"/>
              </a:spcBef>
            </a:pPr>
            <a:r>
              <a:rPr lang="en-US" sz="3200" dirty="0" smtClean="0"/>
              <a:t> </a:t>
            </a:r>
            <a:r>
              <a:rPr lang="en-US" sz="3100" dirty="0" smtClean="0"/>
              <a:t>Do federal or private loans usually have better interest rates? </a:t>
            </a:r>
          </a:p>
          <a:p>
            <a:pPr lvl="1">
              <a:spcBef>
                <a:spcPts val="0"/>
              </a:spcBef>
            </a:pPr>
            <a:r>
              <a:rPr lang="en-US" sz="3100" dirty="0"/>
              <a:t> </a:t>
            </a:r>
            <a:r>
              <a:rPr lang="en-US" sz="3100" dirty="0" smtClean="0"/>
              <a:t>Students </a:t>
            </a:r>
            <a:r>
              <a:rPr lang="en-US" sz="3100" b="1" u="sng" dirty="0" smtClean="0"/>
              <a:t>sometimes</a:t>
            </a:r>
            <a:r>
              <a:rPr lang="en-US" sz="3100" dirty="0" smtClean="0"/>
              <a:t> do not have to pay back part of their federal loans if they go into the _________, ________, and ________ career fields. </a:t>
            </a:r>
          </a:p>
          <a:p>
            <a:pPr marL="0" indent="0" algn="ctr">
              <a:spcBef>
                <a:spcPts val="0"/>
              </a:spcBef>
              <a:buNone/>
            </a:pPr>
            <a:r>
              <a:rPr lang="en-US" sz="2000" i="1" dirty="0" smtClean="0"/>
              <a:t>(Click on picture to play video)</a:t>
            </a:r>
            <a:r>
              <a:rPr lang="en-US" sz="2000" dirty="0" smtClean="0"/>
              <a:t>  </a:t>
            </a:r>
            <a:endParaRPr lang="en-US" sz="2000" dirty="0"/>
          </a:p>
        </p:txBody>
      </p:sp>
      <p:pic>
        <p:nvPicPr>
          <p:cNvPr id="2050" name="Picture 2">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44" t="15062" r="73780" b="63158"/>
          <a:stretch/>
        </p:blipFill>
        <p:spPr bwMode="auto">
          <a:xfrm>
            <a:off x="2438400" y="5039769"/>
            <a:ext cx="4495800" cy="1818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7758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0"/>
            <a:ext cx="8229600" cy="1143000"/>
          </a:xfrm>
        </p:spPr>
        <p:txBody>
          <a:bodyPr>
            <a:normAutofit fontScale="90000"/>
          </a:bodyPr>
          <a:lstStyle/>
          <a:p>
            <a:r>
              <a:rPr lang="en-US" sz="4800" dirty="0" smtClean="0"/>
              <a:t>Federal and Private Student Loans</a:t>
            </a:r>
            <a:endParaRPr lang="en-US" sz="3600" dirty="0" smtClean="0"/>
          </a:p>
        </p:txBody>
      </p:sp>
      <p:sp>
        <p:nvSpPr>
          <p:cNvPr id="735235" name="Rectangle 3"/>
          <p:cNvSpPr>
            <a:spLocks noGrp="1" noChangeArrowheads="1"/>
          </p:cNvSpPr>
          <p:nvPr>
            <p:ph idx="1"/>
          </p:nvPr>
        </p:nvSpPr>
        <p:spPr>
          <a:xfrm>
            <a:off x="0" y="1447800"/>
            <a:ext cx="9144000" cy="5410200"/>
          </a:xfrm>
        </p:spPr>
        <p:txBody>
          <a:bodyPr>
            <a:normAutofit/>
          </a:bodyPr>
          <a:lstStyle/>
          <a:p>
            <a:pPr marL="0" indent="0">
              <a:lnSpc>
                <a:spcPct val="90000"/>
              </a:lnSpc>
              <a:buNone/>
              <a:defRPr/>
            </a:pPr>
            <a:r>
              <a:rPr lang="en-US" dirty="0" smtClean="0">
                <a:ea typeface="ＭＳ Ｐゴシック" pitchFamily="34" charset="-128"/>
              </a:rPr>
              <a:t>  Federal Student Loans</a:t>
            </a:r>
          </a:p>
          <a:p>
            <a:pPr marL="565150" lvl="1" indent="-215900">
              <a:lnSpc>
                <a:spcPct val="90000"/>
              </a:lnSpc>
              <a:buFont typeface="Arial" charset="0"/>
              <a:buChar char="•"/>
              <a:defRPr/>
            </a:pPr>
            <a:r>
              <a:rPr lang="en-US" sz="2600" dirty="0" smtClean="0">
                <a:ea typeface="ＭＳ Ｐゴシック" pitchFamily="34" charset="-128"/>
              </a:rPr>
              <a:t>From the government, lower interest rates</a:t>
            </a:r>
          </a:p>
          <a:p>
            <a:pPr marL="565150" lvl="1" indent="-215900">
              <a:lnSpc>
                <a:spcPct val="90000"/>
              </a:lnSpc>
              <a:buFont typeface="Arial" charset="0"/>
              <a:buChar char="•"/>
              <a:defRPr/>
            </a:pPr>
            <a:r>
              <a:rPr lang="en-US" sz="2600" dirty="0" smtClean="0">
                <a:ea typeface="ＭＳ Ｐゴシック" pitchFamily="34" charset="-128"/>
              </a:rPr>
              <a:t>Do not need to pay interest on loan while in college</a:t>
            </a:r>
          </a:p>
          <a:p>
            <a:pPr marL="565150" lvl="1" indent="-215900">
              <a:lnSpc>
                <a:spcPct val="90000"/>
              </a:lnSpc>
              <a:buFont typeface="Arial" charset="0"/>
              <a:buChar char="•"/>
              <a:defRPr/>
            </a:pPr>
            <a:r>
              <a:rPr lang="en-US" sz="2600" dirty="0" smtClean="0">
                <a:ea typeface="ＭＳ Ｐゴシック" pitchFamily="34" charset="-128"/>
              </a:rPr>
              <a:t>May not have to pay back the entire loan when going into</a:t>
            </a:r>
          </a:p>
          <a:p>
            <a:pPr marL="749300" lvl="2" indent="0">
              <a:lnSpc>
                <a:spcPct val="90000"/>
              </a:lnSpc>
              <a:buNone/>
              <a:defRPr/>
            </a:pPr>
            <a:r>
              <a:rPr lang="en-US" dirty="0" smtClean="0">
                <a:ea typeface="ＭＳ Ｐゴシック" pitchFamily="34" charset="-128"/>
              </a:rPr>
              <a:t>Public Service, Health Care, and Education fields </a:t>
            </a:r>
          </a:p>
          <a:p>
            <a:pPr marL="0" indent="0">
              <a:lnSpc>
                <a:spcPct val="90000"/>
              </a:lnSpc>
              <a:buNone/>
              <a:defRPr/>
            </a:pPr>
            <a:r>
              <a:rPr lang="en-US" dirty="0" smtClean="0">
                <a:ea typeface="ＭＳ Ｐゴシック" pitchFamily="34" charset="-128"/>
              </a:rPr>
              <a:t>  Private Loans </a:t>
            </a:r>
          </a:p>
          <a:p>
            <a:pPr marL="747713" lvl="1" indent="-347663">
              <a:lnSpc>
                <a:spcPct val="90000"/>
              </a:lnSpc>
              <a:buFont typeface="Arial" charset="0"/>
              <a:buChar char="•"/>
              <a:defRPr/>
            </a:pPr>
            <a:r>
              <a:rPr lang="en-US" sz="2600" dirty="0" smtClean="0">
                <a:ea typeface="ＭＳ Ｐゴシック" pitchFamily="34" charset="-128"/>
              </a:rPr>
              <a:t>Help if students need more money than their federal loans</a:t>
            </a:r>
          </a:p>
          <a:p>
            <a:pPr marL="747713" lvl="1" indent="-347663">
              <a:lnSpc>
                <a:spcPct val="90000"/>
              </a:lnSpc>
              <a:buFont typeface="Arial" charset="0"/>
              <a:buChar char="•"/>
              <a:defRPr/>
            </a:pPr>
            <a:r>
              <a:rPr lang="en-US" sz="2600" dirty="0" smtClean="0">
                <a:ea typeface="ＭＳ Ｐゴシック" pitchFamily="34" charset="-128"/>
              </a:rPr>
              <a:t>Make payments while in college, have higher interest rates</a:t>
            </a:r>
          </a:p>
          <a:p>
            <a:pPr marL="0" indent="0">
              <a:lnSpc>
                <a:spcPct val="90000"/>
              </a:lnSpc>
              <a:buNone/>
              <a:defRPr/>
            </a:pPr>
            <a:r>
              <a:rPr lang="en-US" sz="3100" dirty="0" smtClean="0">
                <a:ea typeface="ＭＳ Ｐゴシック" pitchFamily="34" charset="-128"/>
              </a:rPr>
              <a:t>  Try to limit your amount of college debt</a:t>
            </a:r>
          </a:p>
          <a:p>
            <a:pPr marL="747713" lvl="1" indent="-347663">
              <a:lnSpc>
                <a:spcPct val="90000"/>
              </a:lnSpc>
              <a:buFont typeface="Arial" charset="0"/>
              <a:buChar char="•"/>
              <a:defRPr/>
            </a:pPr>
            <a:r>
              <a:rPr lang="en-US" sz="2600" dirty="0" smtClean="0">
                <a:ea typeface="ＭＳ Ｐゴシック" pitchFamily="34" charset="-128"/>
              </a:rPr>
              <a:t>Want to have lower monthly payments as a young adult </a:t>
            </a:r>
          </a:p>
        </p:txBody>
      </p:sp>
    </p:spTree>
    <p:extLst>
      <p:ext uri="{BB962C8B-B14F-4D97-AF65-F5344CB8AC3E}">
        <p14:creationId xmlns:p14="http://schemas.microsoft.com/office/powerpoint/2010/main" val="135118703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0"/>
            <a:ext cx="8229600" cy="1417638"/>
          </a:xfrm>
        </p:spPr>
        <p:txBody>
          <a:bodyPr>
            <a:normAutofit/>
          </a:bodyPr>
          <a:lstStyle/>
          <a:p>
            <a:r>
              <a:rPr lang="en-US" sz="4800" dirty="0" smtClean="0"/>
              <a:t>Interview Your Partner</a:t>
            </a:r>
            <a:endParaRPr lang="en-US" sz="3600" dirty="0" smtClean="0"/>
          </a:p>
        </p:txBody>
      </p:sp>
      <p:sp>
        <p:nvSpPr>
          <p:cNvPr id="735235" name="Rectangle 3"/>
          <p:cNvSpPr>
            <a:spLocks noGrp="1" noChangeArrowheads="1"/>
          </p:cNvSpPr>
          <p:nvPr>
            <p:ph idx="1"/>
          </p:nvPr>
        </p:nvSpPr>
        <p:spPr>
          <a:xfrm>
            <a:off x="0" y="1447800"/>
            <a:ext cx="9144000" cy="5410200"/>
          </a:xfrm>
        </p:spPr>
        <p:txBody>
          <a:bodyPr>
            <a:normAutofit/>
          </a:bodyPr>
          <a:lstStyle/>
          <a:p>
            <a:pPr marL="514350" indent="-514350">
              <a:lnSpc>
                <a:spcPct val="90000"/>
              </a:lnSpc>
              <a:buFont typeface="+mj-lt"/>
              <a:buAutoNum type="arabicPeriod"/>
              <a:defRPr/>
            </a:pPr>
            <a:r>
              <a:rPr lang="en-US" sz="3000" dirty="0" smtClean="0">
                <a:ea typeface="ＭＳ Ｐゴシック" pitchFamily="34" charset="-128"/>
              </a:rPr>
              <a:t>Do you want to save money for college? </a:t>
            </a:r>
          </a:p>
          <a:p>
            <a:pPr marL="514350" indent="-514350">
              <a:lnSpc>
                <a:spcPct val="90000"/>
              </a:lnSpc>
              <a:buFont typeface="+mj-lt"/>
              <a:buAutoNum type="arabicPeriod"/>
              <a:defRPr/>
            </a:pPr>
            <a:r>
              <a:rPr lang="en-US" sz="3000" dirty="0" smtClean="0">
                <a:ea typeface="ＭＳ Ｐゴシック" pitchFamily="34" charset="-128"/>
              </a:rPr>
              <a:t>What can 8</a:t>
            </a:r>
            <a:r>
              <a:rPr lang="en-US" sz="3000" baseline="30000" dirty="0" smtClean="0">
                <a:ea typeface="ＭＳ Ｐゴシック" pitchFamily="34" charset="-128"/>
              </a:rPr>
              <a:t>th</a:t>
            </a:r>
            <a:r>
              <a:rPr lang="en-US" sz="3000" dirty="0" smtClean="0">
                <a:ea typeface="ＭＳ Ｐゴシック" pitchFamily="34" charset="-128"/>
              </a:rPr>
              <a:t> graders and high school students do to save money for college?</a:t>
            </a:r>
          </a:p>
          <a:p>
            <a:pPr marL="514350" indent="-514350">
              <a:lnSpc>
                <a:spcPct val="90000"/>
              </a:lnSpc>
              <a:buFont typeface="+mj-lt"/>
              <a:buAutoNum type="arabicPeriod"/>
              <a:defRPr/>
            </a:pPr>
            <a:r>
              <a:rPr lang="en-US" sz="3000" dirty="0" smtClean="0">
                <a:ea typeface="ＭＳ Ｐゴシック" pitchFamily="34" charset="-128"/>
              </a:rPr>
              <a:t>Will you tell your parents about the Minnesota 529 College Savings Plan? Why or why not? </a:t>
            </a:r>
          </a:p>
          <a:p>
            <a:pPr marL="514350" indent="-514350">
              <a:lnSpc>
                <a:spcPct val="90000"/>
              </a:lnSpc>
              <a:buFont typeface="+mj-lt"/>
              <a:buAutoNum type="arabicPeriod"/>
              <a:defRPr/>
            </a:pPr>
            <a:r>
              <a:rPr lang="en-US" sz="3000" dirty="0" smtClean="0">
                <a:ea typeface="ＭＳ Ｐゴシック" pitchFamily="34" charset="-128"/>
              </a:rPr>
              <a:t>What are the biggest federal college loan advantages?</a:t>
            </a:r>
          </a:p>
          <a:p>
            <a:pPr marL="514350" indent="-514350">
              <a:lnSpc>
                <a:spcPct val="90000"/>
              </a:lnSpc>
              <a:buFont typeface="+mj-lt"/>
              <a:buAutoNum type="arabicPeriod"/>
              <a:defRPr/>
            </a:pPr>
            <a:r>
              <a:rPr lang="en-US" sz="3000" dirty="0" smtClean="0">
                <a:ea typeface="ＭＳ Ｐゴシック" pitchFamily="34" charset="-128"/>
              </a:rPr>
              <a:t>What can students do to limit the amount of their college debt?  </a:t>
            </a:r>
          </a:p>
          <a:p>
            <a:pPr marL="347663" indent="-347663">
              <a:lnSpc>
                <a:spcPct val="90000"/>
              </a:lnSpc>
              <a:buFont typeface="Arial" charset="0"/>
              <a:buChar char="•"/>
              <a:defRPr/>
            </a:pPr>
            <a:endParaRPr lang="en-US" dirty="0" smtClean="0">
              <a:ea typeface="ＭＳ Ｐゴシック" pitchFamily="34" charset="-128"/>
            </a:endParaRPr>
          </a:p>
        </p:txBody>
      </p:sp>
    </p:spTree>
    <p:extLst>
      <p:ext uri="{BB962C8B-B14F-4D97-AF65-F5344CB8AC3E}">
        <p14:creationId xmlns:p14="http://schemas.microsoft.com/office/powerpoint/2010/main" val="110748040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37078</TotalTime>
  <Words>1280</Words>
  <Application>Microsoft Macintosh PowerPoint</Application>
  <PresentationFormat>On-screen Show (4:3)</PresentationFormat>
  <Paragraphs>74</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Ways to Pay  Personal Contributions </vt:lpstr>
      <vt:lpstr>Personal Contributions Save for College Now!</vt:lpstr>
      <vt:lpstr>Video: 529 College Savings Plan</vt:lpstr>
      <vt:lpstr>Minnesota 529 Savings Plan  Save for College Now!</vt:lpstr>
      <vt:lpstr>Student Loans</vt:lpstr>
      <vt:lpstr>Video: Federal vs. Private Student Loans</vt:lpstr>
      <vt:lpstr>Federal and Private Student Loans</vt:lpstr>
      <vt:lpstr>Interview Your Partner</vt:lpstr>
    </vt:vector>
  </TitlesOfParts>
  <Company>뿿붠</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wtm spps</dc:creator>
  <cp:lastModifiedBy>User</cp:lastModifiedBy>
  <cp:revision>718</cp:revision>
  <cp:lastPrinted>2008-07-28T22:46:31Z</cp:lastPrinted>
  <dcterms:created xsi:type="dcterms:W3CDTF">2011-05-09T17:39:49Z</dcterms:created>
  <dcterms:modified xsi:type="dcterms:W3CDTF">2014-05-07T12:41:36Z</dcterms:modified>
</cp:coreProperties>
</file>